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124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Nguyễn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Đình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Pháp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1/11/2024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5193" y="1565852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Preparing the dataset for analysis by standardizing and converting relevant attributes, especially the outcome variable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E42E1-3A00-4AB0-98A4-A7DA8E57F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60" y="3061049"/>
            <a:ext cx="9693480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F7F3DB-E62A-4AFE-BDAE-909DDA8759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73040" y="1537855"/>
            <a:ext cx="11007678" cy="48893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6593E-6823-438E-A4F3-630F4CB24C0B}"/>
              </a:ext>
            </a:extLst>
          </p:cNvPr>
          <p:cNvSpPr/>
          <p:nvPr/>
        </p:nvSpPr>
        <p:spPr>
          <a:xfrm>
            <a:off x="973040" y="6362591"/>
            <a:ext cx="3267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https://github.com/Meiluv/phap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2F5BE-EBD8-44DE-B799-A3A4D147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46" y="1455859"/>
            <a:ext cx="9342930" cy="47705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CF9DE3-7DC9-454B-82B4-3E09FE7738D8}"/>
              </a:ext>
            </a:extLst>
          </p:cNvPr>
          <p:cNvSpPr/>
          <p:nvPr/>
        </p:nvSpPr>
        <p:spPr>
          <a:xfrm>
            <a:off x="209603" y="6269154"/>
            <a:ext cx="3267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https://github.com/Meiluv/phap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Using FOLIUM for Launch site analysis for SpaceX launch dataset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Finding an optimal location for building a launch site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In a Folium map, you can create various map objects: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• Markers: pinpoint specific locations points of interest, or data collection sites.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      • Mark all launch sites on a map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      • Mark the success/failed launches for each site on the map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Circles: represent areas of interest or influence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Lines (</a:t>
            </a:r>
            <a:r>
              <a:rPr lang="en-US" sz="2400" dirty="0" err="1"/>
              <a:t>PolyLines</a:t>
            </a:r>
            <a:r>
              <a:rPr lang="en-US" sz="2400" dirty="0"/>
              <a:t>): show paths, routes, or connections between different locations.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     • Calculate the distances between a launch site to its proximities.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Using Folium provided valuable insights into the spatial distribution of launch sites.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Pie chart</a:t>
            </a:r>
          </a:p>
          <a:p>
            <a:pPr marL="0" indent="0">
              <a:buNone/>
            </a:pPr>
            <a:r>
              <a:rPr lang="en-US" dirty="0"/>
              <a:t>      Distribution of successful first stage landings between all sites</a:t>
            </a:r>
          </a:p>
          <a:p>
            <a:pPr marL="0" indent="0">
              <a:buNone/>
            </a:pPr>
            <a:r>
              <a:rPr lang="en-US" dirty="0"/>
              <a:t>      Distribution of successful and failed first stage landings for a selected site   </a:t>
            </a:r>
          </a:p>
          <a:p>
            <a:pPr marL="0" indent="0">
              <a:buNone/>
            </a:pPr>
            <a:r>
              <a:rPr lang="en-US" dirty="0"/>
              <a:t>Scatterplot:</a:t>
            </a:r>
          </a:p>
          <a:p>
            <a:pPr marL="0" indent="0">
              <a:buNone/>
            </a:pPr>
            <a:r>
              <a:rPr lang="en-US" dirty="0"/>
              <a:t>       Distribution of first stage landings split by payload mass, mission outcome and by booster version category</a:t>
            </a:r>
          </a:p>
          <a:p>
            <a:pPr marL="0" indent="0">
              <a:buNone/>
            </a:pPr>
            <a:r>
              <a:rPr lang="en-US" dirty="0"/>
              <a:t>https://github.com/Meiluv/phap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Perform exploratory Data Analysis and determine Training Labels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04E5F-0AAE-428D-BC04-7E240213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72" y="2372646"/>
            <a:ext cx="8572500" cy="40545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E47BD-2EF8-40F2-BCD4-0666A3057844}"/>
              </a:ext>
            </a:extLst>
          </p:cNvPr>
          <p:cNvSpPr/>
          <p:nvPr/>
        </p:nvSpPr>
        <p:spPr>
          <a:xfrm>
            <a:off x="420123" y="6427211"/>
            <a:ext cx="3267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https://github.com/Meiluv/phap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D0205-7C41-4F63-BF60-CB0021B6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399832"/>
            <a:ext cx="5075360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FD567-C7A1-411C-A884-832FE4C3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62" y="1412993"/>
            <a:ext cx="5151566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13B70-7546-4DF6-85D5-09F1DE8F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16" y="1580408"/>
            <a:ext cx="5159187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0F80E-3DA2-40AE-970C-BF7C4239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329" y="1477731"/>
            <a:ext cx="5182049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3F526-CB4C-4B97-8673-829E84D6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33" y="1593030"/>
            <a:ext cx="5220152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007C1-75EC-4675-9109-00BDAB41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49" y="1537569"/>
            <a:ext cx="6569009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D07FE8-91DE-49ED-AE05-4D99B89BA5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8" y="1652155"/>
            <a:ext cx="10723944" cy="43734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468EDA-1AD0-4548-BF5A-829726751F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42371" y="1579418"/>
            <a:ext cx="10747401" cy="49460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B5A89D-6E78-4484-850D-2FF9F0F817F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23168" y="1700082"/>
            <a:ext cx="9843149" cy="42435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9CA4DA-C085-40E7-8BE6-491DB695736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654263"/>
            <a:ext cx="10323511" cy="43713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E3FC24-2017-4D32-9944-AE9C29D42A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36192" y="1745673"/>
            <a:ext cx="10130125" cy="42799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8E6F90-75C2-473B-9F70-3F85E078A04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23169" y="1631373"/>
            <a:ext cx="9745662" cy="42394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21512" y="1859973"/>
            <a:ext cx="4197297" cy="46447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49105C-97BF-486B-9812-98FA80DBF5A1}"/>
              </a:ext>
            </a:extLst>
          </p:cNvPr>
          <p:cNvSpPr/>
          <p:nvPr/>
        </p:nvSpPr>
        <p:spPr>
          <a:xfrm>
            <a:off x="987766" y="2274838"/>
            <a:ext cx="54545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• Summary of methodologies </a:t>
            </a:r>
          </a:p>
          <a:p>
            <a:r>
              <a:rPr lang="en-US" sz="2400" dirty="0"/>
              <a:t>    • Data collection </a:t>
            </a:r>
          </a:p>
          <a:p>
            <a:r>
              <a:rPr lang="en-US" sz="2400" dirty="0"/>
              <a:t>    • Data wrangling </a:t>
            </a:r>
          </a:p>
          <a:p>
            <a:r>
              <a:rPr lang="en-US" sz="2400" dirty="0"/>
              <a:t>    • EDA with data visualization </a:t>
            </a:r>
          </a:p>
          <a:p>
            <a:r>
              <a:rPr lang="en-US" sz="2400" dirty="0"/>
              <a:t>    • EDA with SQL </a:t>
            </a:r>
          </a:p>
          <a:p>
            <a:r>
              <a:rPr lang="en-US" sz="2400" dirty="0"/>
              <a:t>    • Building an interactive map with Folium </a:t>
            </a:r>
          </a:p>
          <a:p>
            <a:r>
              <a:rPr lang="en-US" sz="2400" dirty="0"/>
              <a:t>     Building a Dashboard with </a:t>
            </a:r>
            <a:r>
              <a:rPr lang="en-US" sz="2400" dirty="0" err="1"/>
              <a:t>Plotly</a:t>
            </a:r>
            <a:r>
              <a:rPr lang="en-US" sz="2400" dirty="0"/>
              <a:t> Dash </a:t>
            </a:r>
          </a:p>
          <a:p>
            <a:r>
              <a:rPr lang="en-US" sz="2400" dirty="0"/>
              <a:t>    • Predictive analysis 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C3F1E-D0CC-4908-98AF-B1863604C812}"/>
              </a:ext>
            </a:extLst>
          </p:cNvPr>
          <p:cNvSpPr/>
          <p:nvPr/>
        </p:nvSpPr>
        <p:spPr>
          <a:xfrm>
            <a:off x="6660573" y="2356306"/>
            <a:ext cx="43745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• Summary of all results </a:t>
            </a:r>
          </a:p>
          <a:p>
            <a:r>
              <a:rPr lang="en-US" sz="2800" dirty="0"/>
              <a:t>     • Attributes correlate with successful    landings. </a:t>
            </a:r>
          </a:p>
          <a:p>
            <a:r>
              <a:rPr lang="en-US" sz="2800" dirty="0"/>
              <a:t>     • Exploratory data analysis results </a:t>
            </a:r>
          </a:p>
          <a:p>
            <a:r>
              <a:rPr lang="en-US" sz="2800" dirty="0"/>
              <a:t>     • Machine Learning models on SpaceX data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7D50F6-E68D-444C-8234-14626842B6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46582" y="1933005"/>
            <a:ext cx="10119735" cy="37508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343CD9-ECE4-48CB-A656-B8BE4CEC09A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42373" y="1525733"/>
            <a:ext cx="10515599" cy="44998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6FF6DA-23DC-4366-93BB-B402C9875EA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61109" y="1558636"/>
            <a:ext cx="11139055" cy="51339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B9FB4E-3BA9-4231-B099-03E989291D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52513" y="1545070"/>
            <a:ext cx="10172241" cy="45855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Location on map using site’s latitude and longitude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5C8F3-50BC-4642-9D35-1C8030F1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93" y="3018229"/>
            <a:ext cx="3513124" cy="196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4FC8B-3BAD-4788-A885-345DE21D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133" y="2256163"/>
            <a:ext cx="6332769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Marker clusters are use to simplify the map containing many markers with the same coordinate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The markers display the mission Success or Failure for Falcon 9 first stage landings.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• Image is of CCAFS SLC-40 launch site</a:t>
            </a:r>
            <a:endParaRPr lang="en-US" sz="20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78F22-5FC8-4EDF-9BD4-1291A4A69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868926"/>
            <a:ext cx="3467400" cy="2156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C913B4-E426-43CF-A9CD-DCECFB7C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92" y="3095811"/>
            <a:ext cx="5235394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The generated folium map shows the launch site to its proximities to a coastline and a railway, with distance calculated and displayed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18957-6966-4E82-B903-310CCF93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66" y="2735651"/>
            <a:ext cx="5874916" cy="34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We have four different launch sites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    • KSC LC-39A 41.7%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    • CCAFS LC-40 29.2%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    • VAFB SLC-4E 16.7%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    • CCAFS SLC-40 12.5%  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D5F15-1135-419A-81BE-687CDB4C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290" y="2365942"/>
            <a:ext cx="6233700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27464"/>
            <a:ext cx="10399485" cy="1132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dirty="0"/>
              <a:t>The space industry has experienced a remarkable transformation in recent years, driven by innovative private enterprises like SpaceX, which has emerged as a frontrunner in this new era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74D982-5CFA-4FC7-BA87-F3A105430C8D}"/>
              </a:ext>
            </a:extLst>
          </p:cNvPr>
          <p:cNvSpPr/>
          <p:nvPr/>
        </p:nvSpPr>
        <p:spPr>
          <a:xfrm>
            <a:off x="958696" y="2984699"/>
            <a:ext cx="584734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• By developing the Falcon 9 rocket, SpaceX has successfully lowered launch costs significantly, thanks to its ability to land and reuse the first stage. </a:t>
            </a:r>
          </a:p>
          <a:p>
            <a:r>
              <a:rPr lang="en-US" sz="2800" dirty="0"/>
              <a:t>• Falcon 9 rocket at a cost of $62 million; other providers cost upward of $165 million each.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A9CD9-3BAC-4CCC-BD9C-BF232C31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45" y="2984699"/>
            <a:ext cx="4872673" cy="30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KSC LC-39A is the launch site with highest launch success ratio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When in the dropdown a specific launch site is selected, a pie chart is show for the success (class=1) and failed (class=0) </a:t>
            </a:r>
            <a:r>
              <a:rPr lang="en-US" sz="2400" dirty="0" err="1"/>
              <a:t>lauches</a:t>
            </a:r>
            <a:r>
              <a:rPr lang="en-US" sz="2400" dirty="0"/>
              <a:t>. 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EB9BF-8C77-4DD4-80ED-A4D1EBB0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37" y="3329802"/>
            <a:ext cx="9274344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0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Scatter plot for all sites with Payload range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• 0-3k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• 3k-6k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     • 6k-10k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Range slider to select different payload range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44D00-DB7D-447A-9D49-A82173F1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21" y="169477"/>
            <a:ext cx="6911939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Bar chart of the accuracy for all built classification models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The best performing model is: Logistic regression with an accuracy of 0.83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Decision Tree model performed poorly relative to the other models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49722-BF4C-4B1D-8BEF-BF7A1FBCA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55" y="1792452"/>
            <a:ext cx="5692633" cy="38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2057400"/>
            <a:ext cx="554766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Visualization of the results using a confusion matrix to assess performance in terms of true positives, false positives, </a:t>
            </a:r>
            <a:r>
              <a:rPr lang="en-US" sz="2400" dirty="0" err="1"/>
              <a:t>etc</a:t>
            </a:r>
            <a:r>
              <a:rPr lang="en-US" sz="2400" dirty="0"/>
              <a:t> 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The logistic regression can distinguish between the different classes. We see that the problem is false positives.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True </a:t>
            </a:r>
            <a:r>
              <a:rPr lang="en-US" sz="2400" dirty="0" err="1"/>
              <a:t>Postive</a:t>
            </a:r>
            <a:r>
              <a:rPr lang="en-US" sz="2400" dirty="0"/>
              <a:t> - 12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False </a:t>
            </a:r>
            <a:r>
              <a:rPr lang="en-US" sz="2400" dirty="0" err="1"/>
              <a:t>Postive</a:t>
            </a:r>
            <a:r>
              <a:rPr lang="en-US" sz="2400" dirty="0"/>
              <a:t> - 3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B3D90-0BE4-48C4-8C70-2EC40323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23" y="1654763"/>
            <a:ext cx="5280004" cy="46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4"/>
            <a:ext cx="100884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The best performing model is: Logistic regression with an accuracy of 0.83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While the logistic regression model shows good performance with a reasonably high number of true positives, the false positives indicate an area for improvement.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Success rate varies with launch site.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• This study has provided a comprehensive examination of the data science process, from data gathering to predictive modeling.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522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/>
              <a:t>  • SpaceX’s public API to gather data about launches.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/>
              <a:t>  • Web scraping from wiki pages.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Perform Data Wrangling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</a:t>
            </a:r>
            <a:r>
              <a:rPr lang="en-US" sz="7200" dirty="0"/>
              <a:t>• Preparing the dataset for analysis by standardizing and converting relevant attributes.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/>
              <a:t>        • The data collected (JSON object and HTML tables) was converted into Pandas </a:t>
            </a:r>
            <a:r>
              <a:rPr lang="en-US" sz="7200" dirty="0" err="1"/>
              <a:t>dataframe</a:t>
            </a:r>
            <a:r>
              <a:rPr lang="en-US" sz="7200" dirty="0"/>
              <a:t> for visualization and analysis.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/>
              <a:t>Use of machine learning to determine if the first stage of Falcon 9 will land </a:t>
            </a:r>
            <a:r>
              <a:rPr lang="en-US" sz="8000" dirty="0" err="1"/>
              <a:t>succesfully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1575F57-2D15-4FC5-AFC5-863A0BB004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662545"/>
            <a:ext cx="10515600" cy="38446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Import libraries </a:t>
            </a:r>
            <a:endParaRPr lang="en-US" sz="1800" dirty="0"/>
          </a:p>
          <a:p>
            <a:pPr marL="0" indent="0">
              <a:buNone/>
            </a:pPr>
            <a:r>
              <a:rPr lang="en-US" dirty="0"/>
              <a:t>• SpaceX API for data </a:t>
            </a:r>
            <a:r>
              <a:rPr lang="en-US" dirty="0" err="1"/>
              <a:t>retrival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use the GET method to retrieve data. </a:t>
            </a:r>
          </a:p>
          <a:p>
            <a:pPr marL="0" indent="0">
              <a:buNone/>
            </a:pPr>
            <a:r>
              <a:rPr lang="en-US" dirty="0"/>
              <a:t>•Data processing </a:t>
            </a:r>
          </a:p>
          <a:p>
            <a:pPr marL="0" indent="0">
              <a:buNone/>
            </a:pPr>
            <a:r>
              <a:rPr lang="en-US" dirty="0"/>
              <a:t>• Capture the response from the API, which will be in JSON format. </a:t>
            </a:r>
          </a:p>
          <a:p>
            <a:pPr marL="0" indent="0">
              <a:buNone/>
            </a:pPr>
            <a:r>
              <a:rPr lang="en-US" dirty="0"/>
              <a:t>• Convert JSON response to </a:t>
            </a:r>
            <a:r>
              <a:rPr lang="en-US" dirty="0" err="1"/>
              <a:t>DataFrame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• Clean data and apply </a:t>
            </a:r>
            <a:r>
              <a:rPr lang="en-US" dirty="0" err="1"/>
              <a:t>getBoosterVersion</a:t>
            </a:r>
            <a:r>
              <a:rPr lang="en-US" dirty="0"/>
              <a:t> function </a:t>
            </a:r>
          </a:p>
          <a:p>
            <a:pPr marL="0" indent="0">
              <a:buNone/>
            </a:pPr>
            <a:r>
              <a:rPr lang="en-US" dirty="0"/>
              <a:t>• Filter to only include Falcon 9 and dealing with </a:t>
            </a:r>
            <a:r>
              <a:rPr lang="en-US" dirty="0" err="1"/>
              <a:t>missig</a:t>
            </a:r>
            <a:r>
              <a:rPr lang="en-US" dirty="0"/>
              <a:t> values </a:t>
            </a:r>
          </a:p>
          <a:p>
            <a:pPr marL="0" indent="0">
              <a:buNone/>
            </a:pPr>
            <a:r>
              <a:rPr lang="en-US" dirty="0"/>
              <a:t>• Exporting to a CSV</a:t>
            </a:r>
          </a:p>
          <a:p>
            <a:pPr marL="0" indent="0">
              <a:buNone/>
            </a:pPr>
            <a:r>
              <a:rPr lang="en-US" dirty="0"/>
              <a:t>https://github.com/Meiluv/phap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15CC9-DA6F-47CA-9693-B17FA33F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413164"/>
            <a:ext cx="5461000" cy="50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574066"/>
            <a:ext cx="3932238" cy="48531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• Import libraries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• Wikipedia data </a:t>
            </a:r>
            <a:r>
              <a:rPr lang="en-US" sz="1800" dirty="0" err="1"/>
              <a:t>retrival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      </a:t>
            </a:r>
            <a:r>
              <a:rPr lang="en-US" sz="1400" dirty="0"/>
              <a:t>• Make an HTTP request to the URL for Falcon 9 launches.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/>
              <a:t>     • Create </a:t>
            </a:r>
            <a:r>
              <a:rPr lang="en-US" sz="1400" dirty="0" err="1"/>
              <a:t>BeutifulSoup</a:t>
            </a:r>
            <a:r>
              <a:rPr lang="en-US" sz="1400" dirty="0"/>
              <a:t> </a:t>
            </a:r>
            <a:r>
              <a:rPr lang="en-US" sz="1400" dirty="0" err="1"/>
              <a:t>objet</a:t>
            </a:r>
            <a:r>
              <a:rPr lang="en-US" sz="1400" dirty="0"/>
              <a:t> from HTML response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• Extract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     </a:t>
            </a:r>
            <a:r>
              <a:rPr lang="en-US" sz="1400" dirty="0"/>
              <a:t>• Finding all tables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/>
              <a:t>     • Extract column names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/>
              <a:t>     • Create dictionary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/>
              <a:t>     • Store data in dictionary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• Convert the dictionary into a Pandas </a:t>
            </a:r>
            <a:r>
              <a:rPr lang="en-US" sz="1800" dirty="0" err="1"/>
              <a:t>DataFrame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https://github.com/Meiluv/phap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18C5E-31AE-49BE-97E4-D611D641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65879"/>
            <a:ext cx="5461000" cy="42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microsoft.com/office/infopath/2007/PartnerControls"/>
    <ds:schemaRef ds:uri="155be751-a274-42e8-93fb-f39d3b9bccc8"/>
    <ds:schemaRef ds:uri="http://purl.org/dc/dcmitype/"/>
    <ds:schemaRef ds:uri="f80a141d-92ca-4d3d-9308-f7e7b1d44ce8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1384</Words>
  <Application>Microsoft Office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Administrator</cp:lastModifiedBy>
  <cp:revision>207</cp:revision>
  <dcterms:created xsi:type="dcterms:W3CDTF">2021-04-29T18:58:34Z</dcterms:created>
  <dcterms:modified xsi:type="dcterms:W3CDTF">2024-11-01T16:29:06Z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